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600" r:id="rId4"/>
    <p:sldId id="2601" r:id="rId5"/>
    <p:sldId id="2603" r:id="rId6"/>
    <p:sldId id="2604" r:id="rId7"/>
    <p:sldId id="2602" r:id="rId8"/>
    <p:sldId id="2605" r:id="rId9"/>
    <p:sldId id="2606" r:id="rId10"/>
    <p:sldId id="2607" r:id="rId11"/>
    <p:sldId id="2608" r:id="rId12"/>
    <p:sldId id="2609" r:id="rId13"/>
    <p:sldId id="2610" r:id="rId14"/>
    <p:sldId id="2611" r:id="rId15"/>
    <p:sldId id="2599" r:id="rId16"/>
    <p:sldId id="2613" r:id="rId17"/>
    <p:sldId id="2612" r:id="rId18"/>
    <p:sldId id="261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FBE9411-3E6B-4D8D-97C7-5AB8375DF58B}">
          <p14:sldIdLst>
            <p14:sldId id="256"/>
            <p14:sldId id="257"/>
            <p14:sldId id="2600"/>
            <p14:sldId id="2601"/>
            <p14:sldId id="2603"/>
            <p14:sldId id="2604"/>
            <p14:sldId id="2602"/>
            <p14:sldId id="2605"/>
            <p14:sldId id="2606"/>
            <p14:sldId id="2607"/>
            <p14:sldId id="2608"/>
            <p14:sldId id="2609"/>
            <p14:sldId id="2610"/>
            <p14:sldId id="2611"/>
            <p14:sldId id="2599"/>
            <p14:sldId id="2613"/>
            <p14:sldId id="2612"/>
            <p14:sldId id="261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95498-8907-42A2-8AC6-ACAD0D21131C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ABEAF-1574-4323-A6A4-EBB5FE213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19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9648-FF20-4291-A5C4-168943D8801A}" type="datetime1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B2AB-5B37-4277-907B-A9E0CD1924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100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1E65-B8D9-4E5F-8BE6-0274934FAA4F}" type="datetime1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B2AB-5B37-4277-907B-A9E0CD192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86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9E3A-B735-4678-BC63-9EF4A7F3224C}" type="datetime1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B2AB-5B37-4277-907B-A9E0CD192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7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6AF5-E845-468A-B43B-1C2E7519989A}" type="datetime1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B2AB-5B37-4277-907B-A9E0CD192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1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9802-B5A1-41F8-B01F-7CAEB7739A93}" type="datetime1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B2AB-5B37-4277-907B-A9E0CD1924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37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D277-C7F1-449B-A7D1-626D94492F89}" type="datetime1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B2AB-5B37-4277-907B-A9E0CD192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98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AE56-732A-421B-9963-FB3E399D2F8B}" type="datetime1">
              <a:rPr lang="en-US" smtClean="0"/>
              <a:t>12/9/2022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B2AB-5B37-4277-907B-A9E0CD192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4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7445-B7B7-4F42-861A-DD8CB89BB0DE}" type="datetime1">
              <a:rPr lang="en-US" smtClean="0"/>
              <a:t>12/9/2022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B2AB-5B37-4277-907B-A9E0CD192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4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05B4-D9B0-4315-A68C-9FD10D87C6BF}" type="datetime1">
              <a:rPr lang="en-US" smtClean="0"/>
              <a:t>12/9/2022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B2AB-5B37-4277-907B-A9E0CD192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9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CE7AAEB-8DE8-4997-8CEE-C9931287499E}" type="datetime1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73B2AB-5B37-4277-907B-A9E0CD192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FC2E-A79B-4558-AC03-67F8CEE52D3E}" type="datetime1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B2AB-5B37-4277-907B-A9E0CD192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34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DC630DA-9BD4-45B0-B005-2AC23ED7C8DB}" type="datetime1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D73B2AB-5B37-4277-907B-A9E0CD19240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43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mptool.org/plan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lphegley@upenn.ed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13" Type="http://schemas.openxmlformats.org/officeDocument/2006/relationships/image" Target="../media/image10.png"/><Relationship Id="rId3" Type="http://schemas.openxmlformats.org/officeDocument/2006/relationships/hyperlink" Target="https://dmptool.org/quick_start_guide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hyperlink" Target="https://dmptool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guides.library.upenn.edu/dmp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s://www.library.upenn.edu/page/research-data-digital-scholarship" TargetMode="External"/><Relationship Id="rId10" Type="http://schemas.openxmlformats.org/officeDocument/2006/relationships/image" Target="../media/image7.svg"/><Relationship Id="rId4" Type="http://schemas.openxmlformats.org/officeDocument/2006/relationships/hyperlink" Target="https://dmptool.org/general_guidance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sv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libcal.library.upenn.edu/calendar/rdds/datarepo_2023" TargetMode="External"/><Relationship Id="rId3" Type="http://schemas.openxmlformats.org/officeDocument/2006/relationships/hyperlink" Target="mailto:amankaur@pobox.upenn.edu" TargetMode="External"/><Relationship Id="rId7" Type="http://schemas.openxmlformats.org/officeDocument/2006/relationships/hyperlink" Target="https://libcal.library.upenn.edu/calendar/rdds/dmptool_spring2023" TargetMode="External"/><Relationship Id="rId2" Type="http://schemas.openxmlformats.org/officeDocument/2006/relationships/hyperlink" Target="mailto:lphegley@upenn.ed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ibcal.library.upenn.edu/calendar/rdds/nih_january" TargetMode="External"/><Relationship Id="rId5" Type="http://schemas.openxmlformats.org/officeDocument/2006/relationships/hyperlink" Target="https://www.library.upenn.edu/page/research-data-digital-scholarship" TargetMode="External"/><Relationship Id="rId4" Type="http://schemas.openxmlformats.org/officeDocument/2006/relationships/hyperlink" Target="mailto:laurel@pobox.upenn.edu" TargetMode="External"/><Relationship Id="rId9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guides.library.upenn.edu/dmp" TargetMode="External"/><Relationship Id="rId2" Type="http://schemas.openxmlformats.org/officeDocument/2006/relationships/hyperlink" Target="https://dmptool.org/general_guidan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sharing.sparcopen.org/data" TargetMode="External"/><Relationship Id="rId5" Type="http://schemas.openxmlformats.org/officeDocument/2006/relationships/hyperlink" Target="https://dmptool.org/quick_start_guide" TargetMode="External"/><Relationship Id="rId4" Type="http://schemas.openxmlformats.org/officeDocument/2006/relationships/hyperlink" Target="https://github.com/CDLUC3/dmptool/wiki/them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rants.nih.gov/grants/guide/notice-files/NOT-OD-21-014.htmlhttps:/grants.nih.gov/grants/guide/notice-files/NOT-OD-21-014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hdsi.org/data-standardization/" TargetMode="External"/><Relationship Id="rId2" Type="http://schemas.openxmlformats.org/officeDocument/2006/relationships/hyperlink" Target="https://en.wikipedia.org/wiki/ISO_860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F96BF-5625-48AB-886D-D84FC4621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083" y="458879"/>
            <a:ext cx="10058400" cy="3566160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Using DMPTool to Write a Data Management &amp; Sharing Plan (DMSP)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A65BDE-692E-4CAC-8F17-D6CEAC5BEF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Lauren Phegley, Research Data Engineer</a:t>
            </a:r>
          </a:p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Moderated by Aman Kaur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D671B5-54AF-47FE-8C9B-912F6E3B1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B2AB-5B37-4277-907B-A9E0CD1924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50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B6CBF-405B-4C6C-B7D1-6F706B17E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Elements of a DMSP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FD1EF-1895-4F68-98A2-286D30AA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 startAt="4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Metadata &amp; Documentation</a:t>
            </a:r>
          </a:p>
          <a:p>
            <a:pPr marL="749808" lvl="1" indent="-45720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documentation and metadata used to make data discoverable, accessible, and interoperable. </a:t>
            </a:r>
          </a:p>
          <a:p>
            <a:pPr marL="932688" lvl="2" indent="-45720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Phase focuses on metadata and documentation for sharing. </a:t>
            </a:r>
          </a:p>
          <a:p>
            <a:pPr marL="749808" lvl="1" indent="-45720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Examples: README.txt files, data dictionaries, codebooks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 startAt="4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Ethics &amp; Privacy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9808" lvl="1" indent="-45720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method you obtained consent from participants to preserve and share data, and how you are protecting their privacy.</a:t>
            </a:r>
          </a:p>
          <a:p>
            <a:pPr marL="749808" lvl="1" indent="-45720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Examples: de-identification, managing access procedure, etc.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 startAt="4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Intellectual Property Rights</a:t>
            </a:r>
          </a:p>
          <a:p>
            <a:pPr marL="749808" lvl="1" indent="-45720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Who owns the copyright or intellectual property of the data used and developed. </a:t>
            </a:r>
          </a:p>
          <a:p>
            <a:pPr marL="749808" lvl="1" indent="-45720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Are there any limitation on data sharing after the project conclusion?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 startAt="4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Storage &amp; Security</a:t>
            </a:r>
          </a:p>
          <a:p>
            <a:pPr marL="749808" lvl="1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the data will be stored, secured, and backed up during the research project. </a:t>
            </a:r>
          </a:p>
          <a:p>
            <a:pPr marL="749808" lvl="1" indent="-457200">
              <a:buFont typeface="+mj-lt"/>
              <a:buAutoNum type="alphaLcPeriod" startAt="2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39233-22B5-42F6-9433-9BA69A860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B2AB-5B37-4277-907B-A9E0CD1924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76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B6CBF-405B-4C6C-B7D1-6F706B17E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Elements of a DMSP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FD1EF-1895-4F68-98A2-286D30AA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 startAt="8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Data Sharing</a:t>
            </a:r>
          </a:p>
          <a:p>
            <a:pPr marL="749808" lvl="1" indent="-45720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you will share the data to make it available, the timeline of when you will make it available, and who will be able to use it.</a:t>
            </a:r>
          </a:p>
          <a:p>
            <a:pPr marL="749808" lvl="1" indent="-45720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goal is to make the data as available as possible while still following ethical and legal policies. 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 startAt="8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Data Repository</a:t>
            </a:r>
          </a:p>
          <a:p>
            <a:pPr marL="749808" lvl="1" indent="-45720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data repository you have chosen. </a:t>
            </a:r>
          </a:p>
          <a:p>
            <a:pPr marL="749808" lvl="1" indent="-45720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 is best to show you have contacted the data repository before the grant application to get details and confirm your project is a good fit for the repository.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 startAt="8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Preservation</a:t>
            </a:r>
          </a:p>
          <a:p>
            <a:pPr marL="749808" lvl="1" indent="-45720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plans for data preservation, such as length of data retention in a repository and resources need to prepare the dataset for deposit.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 startAt="8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Roles &amp; Responsibility</a:t>
            </a:r>
          </a:p>
          <a:p>
            <a:pPr marL="749808" lvl="1" indent="-45720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Who is responsible for all the data related activities. </a:t>
            </a:r>
          </a:p>
          <a:p>
            <a:pPr marL="749808" lvl="1" indent="-45720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collaborative projects, how will data management responsibilities be organized? </a:t>
            </a:r>
          </a:p>
          <a:p>
            <a:pPr marL="292608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9808" lvl="1" indent="-457200">
              <a:buFont typeface="+mj-lt"/>
              <a:buAutoNum type="alphaLcPeriod" startAt="2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39233-22B5-42F6-9433-9BA69A860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B2AB-5B37-4277-907B-A9E0CD1924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74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B6CBF-405B-4C6C-B7D1-6F706B17E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Elements of a DMSP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FD1EF-1895-4F68-98A2-286D30AA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 startAt="12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</a:p>
          <a:p>
            <a:pPr marL="749808" lvl="1" indent="-45720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fiscal resources needed to deliver on the plan outlined above.</a:t>
            </a:r>
          </a:p>
          <a:p>
            <a:pPr marL="749808" lvl="1" indent="-45720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Remember – it takes training and time to develop the skills listed above. It might be a smart idea to consider requesting funds for a dedicated data manager (if allowable in the grant) if the project is large and complex enough.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 startAt="12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Related Policies</a:t>
            </a:r>
          </a:p>
          <a:p>
            <a:pPr marL="749808" lvl="1" indent="-45720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Any other data management policies that you will need to follow.</a:t>
            </a:r>
          </a:p>
          <a:p>
            <a:pPr marL="749808" lvl="1" indent="-45720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They may be federal, state, institutional, or departmental policies. </a:t>
            </a:r>
          </a:p>
          <a:p>
            <a:pPr marL="292608" lvl="1" indent="0">
              <a:lnSpc>
                <a:spcPct val="100000"/>
              </a:lnSpc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39233-22B5-42F6-9433-9BA69A860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B2AB-5B37-4277-907B-A9E0CD1924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02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5A915-3790-49A2-95A8-088FDF952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Utilizing DMPTool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5D1FC-E1CB-40E6-81F0-A59DE3A8B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DMPTool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a free, open-source, online tool used to fill out funder specific DMSP/DMP templates. It can greatly improve your DMSP writing, and it provides guidance along with the template as well.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are going to walk through DMPTool and allow you time to set up an account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B92D0-D29E-456B-87DC-6D77A620C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B2AB-5B37-4277-907B-A9E0CD19240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1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E5896-ACD4-4DB0-9D8D-FFCF89FBA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Mock DMSP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A6744-F63F-4AC8-8D8C-B5378A057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Instructions: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Choose a funder from the 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Make a mock DMSP plan using a template, for either a real or fake project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 me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lphegley@upenn.edu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as your collaborator</a:t>
            </a:r>
          </a:p>
          <a:p>
            <a:pPr marL="201168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Don’t worry about it being perfect, or close to finished! </a:t>
            </a:r>
          </a:p>
          <a:p>
            <a:pPr marL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I’ll call you all back once time is up. </a:t>
            </a:r>
          </a:p>
          <a:p>
            <a:pPr marL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Feel free to ask questions.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0FC083-2F84-4F92-962E-75FB8A745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B2AB-5B37-4277-907B-A9E0CD19240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42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6E4870-9966-42F7-B28B-33577E09BBB1}"/>
              </a:ext>
            </a:extLst>
          </p:cNvPr>
          <p:cNvSpPr/>
          <p:nvPr/>
        </p:nvSpPr>
        <p:spPr>
          <a:xfrm>
            <a:off x="0" y="0"/>
            <a:ext cx="5922628" cy="633368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7FCC6D1-213C-4A86-A2D0-742E15438C0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8061737" y="646363"/>
            <a:ext cx="3694911" cy="823912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DMPTool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the tools itself, supporting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documentation for researchers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DMP guidance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2414D74-66D2-4C65-A48E-39F723FB2B2F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8061737" y="3329038"/>
            <a:ext cx="3828259" cy="1089025"/>
          </a:xfrm>
        </p:spPr>
        <p:txBody>
          <a:bodyPr anchor="ctr"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Research Data &amp; Digital Scholarship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experience with data management and can assist you with writing and reviewing your DMP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4D7EF6E-37B1-4694-B769-3DDEC29D838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8061737" y="2060179"/>
            <a:ext cx="3828260" cy="885825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DMPTool for Data Management Plans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 guide on setting up a DMPTool account and on how to find an appropriate data repository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ABF89FBA-20AC-4FD7-833B-ADA0EEFFCADC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8061738" y="4765279"/>
            <a:ext cx="3828259" cy="1163638"/>
          </a:xfrm>
        </p:spPr>
        <p:txBody>
          <a:bodyPr anchor="ctr"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Business Administrator/Research Support Services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for questions about your school’s grant process, reach out to your research support personnel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6DBE169-BA91-4B17-9AF2-4BAD528BEE0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0783" y="1331118"/>
            <a:ext cx="4008438" cy="139541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DMSP Assistance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99FD44D-7F33-4639-B714-CB1986FFD48A}"/>
              </a:ext>
            </a:extLst>
          </p:cNvPr>
          <p:cNvCxnSpPr>
            <a:cxnSpLocks/>
          </p:cNvCxnSpPr>
          <p:nvPr/>
        </p:nvCxnSpPr>
        <p:spPr>
          <a:xfrm>
            <a:off x="871352" y="2819312"/>
            <a:ext cx="2733852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phic 5" descr="Boardroom">
            <a:extLst>
              <a:ext uri="{FF2B5EF4-FFF2-40B4-BE49-F238E27FC236}">
                <a16:creationId xmlns:a16="http://schemas.microsoft.com/office/drawing/2014/main" id="{265F51B5-E24B-4749-8A85-CC7CB6DA22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30090" y="4858735"/>
            <a:ext cx="914400" cy="914400"/>
          </a:xfrm>
          <a:prstGeom prst="rect">
            <a:avLst/>
          </a:prstGeom>
        </p:spPr>
      </p:pic>
      <p:pic>
        <p:nvPicPr>
          <p:cNvPr id="9" name="Graphic 8" descr="Compass">
            <a:extLst>
              <a:ext uri="{FF2B5EF4-FFF2-40B4-BE49-F238E27FC236}">
                <a16:creationId xmlns:a16="http://schemas.microsoft.com/office/drawing/2014/main" id="{CCBBFF8D-A45E-4646-953E-07D1113DBF7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30090" y="2014092"/>
            <a:ext cx="914400" cy="914400"/>
          </a:xfrm>
          <a:prstGeom prst="rect">
            <a:avLst/>
          </a:prstGeom>
        </p:spPr>
      </p:pic>
      <p:pic>
        <p:nvPicPr>
          <p:cNvPr id="11" name="Graphic 10" descr="Head with gears">
            <a:extLst>
              <a:ext uri="{FF2B5EF4-FFF2-40B4-BE49-F238E27FC236}">
                <a16:creationId xmlns:a16="http://schemas.microsoft.com/office/drawing/2014/main" id="{655EF212-0EB5-4C19-83CC-A65FCFD4109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430090" y="3472309"/>
            <a:ext cx="914400" cy="914400"/>
          </a:xfrm>
          <a:prstGeom prst="rect">
            <a:avLst/>
          </a:prstGeom>
        </p:spPr>
      </p:pic>
      <p:pic>
        <p:nvPicPr>
          <p:cNvPr id="13" name="Graphic 12" descr="Tools">
            <a:extLst>
              <a:ext uri="{FF2B5EF4-FFF2-40B4-BE49-F238E27FC236}">
                <a16:creationId xmlns:a16="http://schemas.microsoft.com/office/drawing/2014/main" id="{8BDC4ABC-A632-41D2-AF3F-DC58F6CD8F0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430090" y="55587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540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0BAE17-C41B-43CC-9128-ED0201150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Workshop Wrap Up: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49648E8-2ABE-43DE-BB46-66953AD6D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54791"/>
            <a:ext cx="10058400" cy="4023360"/>
          </a:xfrm>
        </p:spPr>
        <p:txBody>
          <a:bodyPr/>
          <a:lstStyle/>
          <a:p>
            <a:pPr marL="4572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 we learned: </a:t>
            </a:r>
          </a:p>
          <a:p>
            <a:pPr lvl="0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The basic requirements of a data management plan</a:t>
            </a:r>
          </a:p>
          <a:p>
            <a:pPr lvl="0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How to utilize DMPTool</a:t>
            </a:r>
          </a:p>
          <a:p>
            <a:pPr lvl="0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The available on-campus DMSP assistance</a:t>
            </a: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9CAF6A-D5B3-4044-970F-10A42AD69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B2AB-5B37-4277-907B-A9E0CD19240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06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0FC083-2F84-4F92-962E-75FB8A745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B2AB-5B37-4277-907B-A9E0CD192400}" type="slidenum">
              <a:rPr lang="en-US" smtClean="0"/>
              <a:t>17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1E5896-ACD4-4DB0-9D8D-FFCF89FBA8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36227" y="150241"/>
            <a:ext cx="10058400" cy="10287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Connect with us!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A6744-F63F-4AC8-8D8C-B5378A057C1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6227" y="1178942"/>
            <a:ext cx="7617204" cy="501446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50000"/>
              </a:lnSpc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50000"/>
              </a:lnSpc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Lauren Phegley, Research Data Engineer</a:t>
            </a:r>
          </a:p>
          <a:p>
            <a:pPr>
              <a:lnSpc>
                <a:spcPct val="50000"/>
              </a:lnSpc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lphegley@upenn.edu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50000"/>
              </a:lnSpc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50000"/>
              </a:lnSpc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Aman Kaur, Health Literacy Librarian</a:t>
            </a:r>
          </a:p>
          <a:p>
            <a:pPr>
              <a:lnSpc>
                <a:spcPct val="50000"/>
              </a:lnSpc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amankaur@pobox.upenn.edu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50000"/>
              </a:lnSpc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50000"/>
              </a:lnSpc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Laurel Graham, Head of Dental Library</a:t>
            </a:r>
          </a:p>
          <a:p>
            <a:pPr>
              <a:lnSpc>
                <a:spcPct val="50000"/>
              </a:lnSpc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laurel@pobox.upenn.edu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lnSpc>
                <a:spcPct val="100000"/>
              </a:lnSpc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Website: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https://www.library.upenn.edu/page/research-data-digital-scholarship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Spring 2023 Sessions: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Jan 19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11-12: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Complying with the NIH Data Management &amp; Sharing Policy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Feb 14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11-12: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Using DMPTool to Write a Data Management Plan (DMP)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March 16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11-12: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Selecting a Data Repository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Research Data &amp; Digital Scholarship digital flyer.">
            <a:extLst>
              <a:ext uri="{FF2B5EF4-FFF2-40B4-BE49-F238E27FC236}">
                <a16:creationId xmlns:a16="http://schemas.microsoft.com/office/drawing/2014/main" id="{D96DAFD3-5211-4F41-878D-20E20764081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158" y="934558"/>
            <a:ext cx="3243038" cy="518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171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0BAE17-C41B-43CC-9128-ED0201150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49648E8-2ABE-43DE-BB46-66953AD6D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54791"/>
            <a:ext cx="10058400" cy="402336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Data Management General Guidance. DMPTool.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https://dmptool.org/general_guidance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DMPTool for Data Management Plans. Penn Libraries. 	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https://guides.library.upenn.edu/dmp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DMPTool Themes (2019). DMPTool.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https://github.com/CDLUC3/dmptool/wiki/themes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Quick Start Guide for Researchers. DMPTool.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https://dmptool.org/quick_start_guide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SPARC’s Federal Agency Data Sharing Requirements Tool. SPARC. 	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http://datasharing.sparcopen.org/data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9CAF6A-D5B3-4044-970F-10A42AD69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B2AB-5B37-4277-907B-A9E0CD19240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09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234BF-6009-4198-AFB8-45F3A60BF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D5958-EC8C-46E7-B0E5-47FEEBB3C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9559" y="1870901"/>
            <a:ext cx="10058400" cy="4023360"/>
          </a:xfrm>
        </p:spPr>
        <p:txBody>
          <a:bodyPr/>
          <a:lstStyle/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Learners will be able to: 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outline the basic requirements of a data management &amp; sharing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utilize DMPTool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recognize the available on-campus DMSP assistance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F11D6-1CDD-4411-9DB7-D89AA6629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B2AB-5B37-4277-907B-A9E0CD1924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25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1C72-ABD6-47E7-8116-9857A375D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a Data Management &amp; Sharing Plan? </a:t>
            </a:r>
          </a:p>
        </p:txBody>
      </p:sp>
      <p:pic>
        <p:nvPicPr>
          <p:cNvPr id="6" name="Content Placeholder 5" descr="A data management lifecycle whose steps are: plan, acquire, process, analyze, preserve, share results, and discover &amp; re-use. ">
            <a:extLst>
              <a:ext uri="{FF2B5EF4-FFF2-40B4-BE49-F238E27FC236}">
                <a16:creationId xmlns:a16="http://schemas.microsoft.com/office/drawing/2014/main" id="{7369E88C-D441-4406-88D8-1C6E1BA794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863041"/>
            <a:ext cx="4714494" cy="402272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52CC29-44AC-4040-985B-4AA33CFA0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B2AB-5B37-4277-907B-A9E0CD192400}" type="slidenum">
              <a:rPr lang="en-US" smtClean="0"/>
              <a:t>3</a:t>
            </a:fld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EA7A369-6A37-4A93-9EB7-2A32AD3E5679}"/>
              </a:ext>
            </a:extLst>
          </p:cNvPr>
          <p:cNvCxnSpPr/>
          <p:nvPr/>
        </p:nvCxnSpPr>
        <p:spPr>
          <a:xfrm>
            <a:off x="6266576" y="3874403"/>
            <a:ext cx="13170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40C4C9F-99E0-4905-B676-E417853084B5}"/>
              </a:ext>
            </a:extLst>
          </p:cNvPr>
          <p:cNvSpPr txBox="1"/>
          <p:nvPr/>
        </p:nvSpPr>
        <p:spPr>
          <a:xfrm>
            <a:off x="7882905" y="2858740"/>
            <a:ext cx="40351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Data Management &amp; Sharing Plan is a 2-page document that describes how you will manage your data during and after the project. 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Consider: How does the data management lifecycle apply to your research? </a:t>
            </a:r>
          </a:p>
        </p:txBody>
      </p:sp>
    </p:spTree>
    <p:extLst>
      <p:ext uri="{BB962C8B-B14F-4D97-AF65-F5344CB8AC3E}">
        <p14:creationId xmlns:p14="http://schemas.microsoft.com/office/powerpoint/2010/main" val="2204529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8155FE70-A341-48D4-B9B2-4CFBE542DF9A}"/>
              </a:ext>
            </a:extLst>
          </p:cNvPr>
          <p:cNvSpPr/>
          <p:nvPr/>
        </p:nvSpPr>
        <p:spPr>
          <a:xfrm>
            <a:off x="6753138" y="2369104"/>
            <a:ext cx="5150319" cy="261263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4F3986-4D66-4298-BE82-919014869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Federal Funder Requirements</a:t>
            </a:r>
          </a:p>
        </p:txBody>
      </p:sp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816AE025-F50A-407B-966C-B08EF0B34BC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Data Management &amp; Sharing Plans (DMSP) or Data Management Plans (DMP) have become a common requirement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NIH’s Data Management &amp; Sharing Policy (DMS Policy) has updated their DMSP requirements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On August 25</a:t>
            </a:r>
            <a:r>
              <a:rPr 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2022 the Office of Science and Technology Policy (OSTP) released a memorandum making all publications and their supporting data from  federally funded research publicly accessible without an embargo.  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This is an update from their 2013 memorandum which requiring only agencies with $100 million + in funding to develop a public access plan.  </a:t>
            </a:r>
          </a:p>
        </p:txBody>
      </p:sp>
      <p:pic>
        <p:nvPicPr>
          <p:cNvPr id="40" name="Content Placeholder 39" descr="Screenshot of the United States White House press release from August 25, 2022. Heading says &quot;OSTP Issues Guidance to Making Federally Funded Research Freely Available Without Delay.&quot;">
            <a:extLst>
              <a:ext uri="{FF2B5EF4-FFF2-40B4-BE49-F238E27FC236}">
                <a16:creationId xmlns:a16="http://schemas.microsoft.com/office/drawing/2014/main" id="{C19DCCFD-5414-4463-81B0-F9F5A7B394C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469" y="2806321"/>
            <a:ext cx="4573846" cy="177939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8E98C3-43DC-4020-93E5-291DD443F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B2AB-5B37-4277-907B-A9E0CD1924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08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817197F-06D2-4B0B-A9E3-99C475FF3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DMSP - A Living Document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DAFD84D-E685-4B29-BCBA-3356D9903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Submitted as part of the grant application process, it can be used to evaluate a research projects merit for funding.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Inspected during performance period reviews to ensure it is being followed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Data Management &amp; Sharing Plan may need to be updated during the course of research. This is not a bad thing!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798C1B-D9F3-4CC3-B995-7EE869514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B2AB-5B37-4277-907B-A9E0CD1924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50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817197F-06D2-4B0B-A9E3-99C475FF3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 just for funded research!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DAFD84D-E685-4B29-BCBA-3356D9903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4171006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Commonly developed by research teams who need to outline a plan for their data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Projects are becoming more collaborative, spanning internationally, and utilizing multiple software platforms &amp; tools.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798C1B-D9F3-4CC3-B995-7EE869514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B2AB-5B37-4277-907B-A9E0CD192400}" type="slidenum">
              <a:rPr lang="en-US" smtClean="0"/>
              <a:t>6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BFB102-D816-49E8-90A4-01DD94AAD660}"/>
              </a:ext>
            </a:extLst>
          </p:cNvPr>
          <p:cNvSpPr txBox="1"/>
          <p:nvPr/>
        </p:nvSpPr>
        <p:spPr>
          <a:xfrm>
            <a:off x="6627303" y="6073631"/>
            <a:ext cx="4945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Cham, Jorge. (2008). "Research Diagram/Research Reality“. PhD Comics. </a:t>
            </a:r>
          </a:p>
        </p:txBody>
      </p:sp>
      <p:pic>
        <p:nvPicPr>
          <p:cNvPr id="3" name="Picture 2" descr="Comic with two figures. Figure 1 is an organized experimental diagram what you research is supposed to look like. Figure 2 is titled &quot;experimental mess&quot; and is what your research actually looks like - a terribly cluttered workspace. ">
            <a:extLst>
              <a:ext uri="{FF2B5EF4-FFF2-40B4-BE49-F238E27FC236}">
                <a16:creationId xmlns:a16="http://schemas.microsoft.com/office/drawing/2014/main" id="{6CB35AF8-DA8E-498A-915B-ACDE36F3F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7214" y="2519010"/>
            <a:ext cx="5984831" cy="2772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950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525D4-8188-4FB1-86D8-0716297C2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Why write a DMSP?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2A7F6-8A35-4730-BCD3-D56442E0B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Organize how you think about your research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Makes you address research data management actions that are done unconsciously or ignored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Clarified roles &amp; responsibilities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Promotes ethical research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0C12CE-BC44-4CD1-B883-5F01B94D1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B2AB-5B37-4277-907B-A9E0CD1924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63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022FF-18DF-45D2-B70A-117B65A87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Elements of a DMSP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BE809-9D6E-4797-BC07-59779F1B3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115203" cy="402336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Find the specific DMSP requirements in the Request for Proposals (RFP), the online grant proposal guide, or the guide on data sharing by the funder.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NIH has outlined 6 Elements that are required to be addressed in the DMSP. 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Elements of an NIH Data Management and Sharing Plan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Your NIH Institute, Center, or Office may have more specific requirements on top of the baseline NIH requirements. </a:t>
            </a:r>
          </a:p>
          <a:p>
            <a:pPr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Document structure and content in DMSP’s/DMP’s are unique for each funder, but overall they have common elements that all need to be addressed.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63BF84-315C-4FC0-A54B-1DD025493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B2AB-5B37-4277-907B-A9E0CD1924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64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B6CBF-405B-4C6C-B7D1-6F706B17E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Elements of a DMSP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FD1EF-1895-4F68-98A2-286D30AA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Data Description </a:t>
            </a:r>
          </a:p>
          <a:p>
            <a:pPr marL="749808" lvl="1" indent="-45720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concise description of the data you work with, such as content, coverage, and data type.</a:t>
            </a:r>
          </a:p>
          <a:p>
            <a:pPr marL="749808" lvl="1" indent="-45720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Usually means the general category, such as text or numeric.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Data Format</a:t>
            </a:r>
          </a:p>
          <a:p>
            <a:pPr marL="749808" lvl="1" indent="-45720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file formats you have chosen and why. </a:t>
            </a:r>
          </a:p>
          <a:p>
            <a:pPr marL="749808" lvl="1" indent="-45720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Remember - data often changes formats throughout the research process.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Data Volume</a:t>
            </a:r>
          </a:p>
          <a:p>
            <a:pPr marL="749808" lvl="1" indent="-45720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amount of data being produced or used.</a:t>
            </a:r>
          </a:p>
          <a:p>
            <a:pPr marL="749808" lvl="1" indent="-45720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example – “I expect to produce x GB of data” or “I expect to produce 10 csv spreadsheets”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Data Collection</a:t>
            </a:r>
          </a:p>
          <a:p>
            <a:pPr marL="749808" lvl="1" indent="-45720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method of data collection and processing.</a:t>
            </a:r>
          </a:p>
          <a:p>
            <a:pPr marL="749808" lvl="1" indent="-45720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Include any standards used (ex: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ISO 8601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Observational Medical Outcomes Partnership (OMOP) Common Data Model (CDM)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), quality assurance practices, and data organization practices engrained in the collection and processing phases. </a:t>
            </a:r>
          </a:p>
          <a:p>
            <a:pPr marL="749808" lvl="1" indent="-45720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Examples: calibration, standardized data capture, utilizing controlled vocabularies.</a:t>
            </a:r>
          </a:p>
          <a:p>
            <a:pPr marL="749808" lvl="1" indent="-457200">
              <a:buFont typeface="+mj-lt"/>
              <a:buAutoNum type="alphaLcPeriod" startAt="2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9808" lvl="1" indent="-457200">
              <a:buFont typeface="+mj-lt"/>
              <a:buAutoNum type="alphaLcPeriod" startAt="2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39233-22B5-42F6-9433-9BA69A860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B2AB-5B37-4277-907B-A9E0CD1924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409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664</TotalTime>
  <Words>1424</Words>
  <Application>Microsoft Office PowerPoint</Application>
  <PresentationFormat>Widescreen</PresentationFormat>
  <Paragraphs>157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Retrospect</vt:lpstr>
      <vt:lpstr>Using DMPTool to Write a Data Management &amp; Sharing Plan (DMSP)</vt:lpstr>
      <vt:lpstr>Learning Outcomes</vt:lpstr>
      <vt:lpstr>What is a Data Management &amp; Sharing Plan? </vt:lpstr>
      <vt:lpstr>Federal Funder Requirements</vt:lpstr>
      <vt:lpstr>DMSP - A Living Document</vt:lpstr>
      <vt:lpstr>Not just for funded research! </vt:lpstr>
      <vt:lpstr>Why write a DMSP? </vt:lpstr>
      <vt:lpstr>Elements of a DMSP</vt:lpstr>
      <vt:lpstr>Elements of a DMSP</vt:lpstr>
      <vt:lpstr>Elements of a DMSP</vt:lpstr>
      <vt:lpstr>Elements of a DMSP</vt:lpstr>
      <vt:lpstr>Elements of a DMSP</vt:lpstr>
      <vt:lpstr>Utilizing DMPTool</vt:lpstr>
      <vt:lpstr>Mock DMSP Activity</vt:lpstr>
      <vt:lpstr>DMSP Assistance</vt:lpstr>
      <vt:lpstr>Workshop Wrap Up:</vt:lpstr>
      <vt:lpstr>Connect with us! 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Data Management Plan (DMP)</dc:title>
  <dc:creator>Lauren Phegley</dc:creator>
  <cp:lastModifiedBy>Lauren Phegley</cp:lastModifiedBy>
  <cp:revision>72</cp:revision>
  <dcterms:created xsi:type="dcterms:W3CDTF">2022-08-25T15:24:23Z</dcterms:created>
  <dcterms:modified xsi:type="dcterms:W3CDTF">2022-12-09T17:14:06Z</dcterms:modified>
</cp:coreProperties>
</file>